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6" r:id="rId9"/>
    <p:sldId id="267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/JY5W4LAytfEEDFbBARlg==" hashData="M5tmODx8HL1nwiBm9KnNkWJQ12WncLwbxTtmOmX8WrUu0UePkBcdDSvry0fLDpUWAI15xrU3jPX8HVJwntcyi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6376"/>
  </p:normalViewPr>
  <p:slideViewPr>
    <p:cSldViewPr snapToGrid="0" snapToObjects="1">
      <p:cViewPr varScale="1">
        <p:scale>
          <a:sx n="93" d="100"/>
          <a:sy n="93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rhasty/Desktop/2017-2018%20Annual%20Report/2%20FR%20meals%20in%2020172018%20Annual%20Repo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rhasty/Desktop/2017-2018%20Annual%20Report/ACT%20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rhasty/Desktop/2017-2018%20Annual%20Report/Graduation%20Rates%202013%20to%202018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Users/rhasty/Desktop/2017-2018%20Annual%20Report/State%20aid%202008%20to%202019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Users/rhasty/Desktop/Assessed%20valuation%202008%20to%202019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/Users/rhasty/Desktop/Tax%20levies%202008%20to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18128547885"/>
          <c:y val="0.18942731277533001"/>
          <c:w val="0.64471667785712805"/>
          <c:h val="0.69891359395053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Plattsmouth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Sheet1!$A$9:$A$13</c:f>
              <c:strCache>
                <c:ptCount val="5"/>
                <c:pt idx="0">
                  <c:v>13/14</c:v>
                </c:pt>
                <c:pt idx="1">
                  <c:v>14/15</c:v>
                </c:pt>
                <c:pt idx="2">
                  <c:v>15/16</c:v>
                </c:pt>
                <c:pt idx="3">
                  <c:v>16/17</c:v>
                </c:pt>
                <c:pt idx="4">
                  <c:v>17/18</c:v>
                </c:pt>
              </c:strCache>
            </c:strRef>
          </c:cat>
          <c:val>
            <c:numRef>
              <c:f>Sheet1!$B$9:$B$13</c:f>
              <c:numCache>
                <c:formatCode>0.00%</c:formatCode>
                <c:ptCount val="5"/>
                <c:pt idx="0">
                  <c:v>0.47979999999999995</c:v>
                </c:pt>
                <c:pt idx="1">
                  <c:v>0.44060000000000005</c:v>
                </c:pt>
                <c:pt idx="2">
                  <c:v>0.44009999999999999</c:v>
                </c:pt>
                <c:pt idx="3">
                  <c:v>0.44319999999999998</c:v>
                </c:pt>
                <c:pt idx="4">
                  <c:v>0.38880000000000003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8-C34F-AF7C-12E65585CDCF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Sheet1!$A$9:$A$13</c:f>
              <c:strCache>
                <c:ptCount val="5"/>
                <c:pt idx="0">
                  <c:v>13/14</c:v>
                </c:pt>
                <c:pt idx="1">
                  <c:v>14/15</c:v>
                </c:pt>
                <c:pt idx="2">
                  <c:v>15/16</c:v>
                </c:pt>
                <c:pt idx="3">
                  <c:v>16/17</c:v>
                </c:pt>
                <c:pt idx="4">
                  <c:v>17/18</c:v>
                </c:pt>
              </c:strCache>
            </c:strRef>
          </c:cat>
          <c:val>
            <c:numRef>
              <c:f>Sheet1!$C$9:$C$13</c:f>
              <c:numCache>
                <c:formatCode>0.00%</c:formatCode>
                <c:ptCount val="5"/>
                <c:pt idx="0">
                  <c:v>0.44929999999999998</c:v>
                </c:pt>
                <c:pt idx="1">
                  <c:v>0.44230000000000003</c:v>
                </c:pt>
                <c:pt idx="2">
                  <c:v>0.44119999999999998</c:v>
                </c:pt>
                <c:pt idx="3">
                  <c:v>0.44650000000000001</c:v>
                </c:pt>
                <c:pt idx="4">
                  <c:v>0.45829999999999999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8-C34F-AF7C-12E65585C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090024"/>
        <c:axId val="2101093096"/>
      </c:barChart>
      <c:catAx>
        <c:axId val="2101090024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01093096"/>
        <c:crosses val="autoZero"/>
        <c:auto val="1"/>
        <c:lblAlgn val="ctr"/>
        <c:lblOffset val="100"/>
        <c:noMultiLvlLbl val="0"/>
      </c:catAx>
      <c:valAx>
        <c:axId val="2101093096"/>
        <c:scaling>
          <c:orientation val="minMax"/>
          <c:max val="0.5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01090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98602169842795"/>
          <c:y val="1.9872675490031802E-3"/>
          <c:w val="0.24766703429172299"/>
          <c:h val="0.17725280616518699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PCS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17.7</c:v>
                </c:pt>
                <c:pt idx="1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7-524F-B578-0CFE593F60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PCS</c:v>
                </c:pt>
                <c:pt idx="1">
                  <c:v>NE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18.8</c:v>
                </c:pt>
                <c:pt idx="1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67-524F-B578-0CFE593F60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rgbClr val="43FF1F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PCS</c:v>
                </c:pt>
                <c:pt idx="1">
                  <c:v>NE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19.600000000000001</c:v>
                </c:pt>
                <c:pt idx="1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7-524F-B578-0CFE593F60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Science</c:v>
                </c:pt>
              </c:strCache>
            </c:strRef>
          </c:tx>
          <c:spPr>
            <a:solidFill>
              <a:srgbClr val="8000FF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PCS</c:v>
                </c:pt>
                <c:pt idx="1">
                  <c:v>NE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19.7</c:v>
                </c:pt>
                <c:pt idx="1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67-524F-B578-0CFE593F607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Composite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PCS</c:v>
                </c:pt>
                <c:pt idx="1">
                  <c:v>NE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19.100000000000001</c:v>
                </c:pt>
                <c:pt idx="1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67-524F-B578-0CFE593F6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422520"/>
        <c:axId val="2108934056"/>
      </c:barChart>
      <c:catAx>
        <c:axId val="2132422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2108934056"/>
        <c:crosses val="autoZero"/>
        <c:auto val="1"/>
        <c:lblAlgn val="ctr"/>
        <c:lblOffset val="100"/>
        <c:noMultiLvlLbl val="0"/>
      </c:catAx>
      <c:valAx>
        <c:axId val="2108934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24225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94881889764"/>
          <c:y val="8.4999825021872283E-2"/>
          <c:w val="0.77385445331444291"/>
          <c:h val="0.79765459317585319"/>
        </c:manualLayout>
      </c:layout>
      <c:lineChart>
        <c:grouping val="standard"/>
        <c:varyColors val="0"/>
        <c:ser>
          <c:idx val="0"/>
          <c:order val="0"/>
          <c:tx>
            <c:strRef>
              <c:f>'[Graduation Rates 2013 to 2018.xlsx]Sheet1'!$A$2</c:f>
              <c:strCache>
                <c:ptCount val="1"/>
                <c:pt idx="0">
                  <c:v>Plattsmouth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'[Graduation Rates 2013 to 2018.xlsx]Sheet1'!$H$1:$L$1</c:f>
              <c:strCache>
                <c:ptCount val="5"/>
                <c:pt idx="0">
                  <c:v>13/14</c:v>
                </c:pt>
                <c:pt idx="1">
                  <c:v>14/15</c:v>
                </c:pt>
                <c:pt idx="2">
                  <c:v>15/16</c:v>
                </c:pt>
                <c:pt idx="3">
                  <c:v>16/17</c:v>
                </c:pt>
                <c:pt idx="4">
                  <c:v>17/18</c:v>
                </c:pt>
              </c:strCache>
            </c:strRef>
          </c:cat>
          <c:val>
            <c:numRef>
              <c:f>'[Graduation Rates 2013 to 2018.xlsx]Sheet1'!$H$2:$L$2</c:f>
              <c:numCache>
                <c:formatCode>0.00%</c:formatCode>
                <c:ptCount val="5"/>
                <c:pt idx="0">
                  <c:v>0.95040000000000002</c:v>
                </c:pt>
                <c:pt idx="1">
                  <c:v>0.90400000000000003</c:v>
                </c:pt>
                <c:pt idx="2">
                  <c:v>0.86360000000000003</c:v>
                </c:pt>
                <c:pt idx="3">
                  <c:v>0.92310000000000003</c:v>
                </c:pt>
                <c:pt idx="4">
                  <c:v>0.9587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7-AE43-AAA1-DFD191A8BB3B}"/>
            </c:ext>
          </c:extLst>
        </c:ser>
        <c:ser>
          <c:idx val="1"/>
          <c:order val="1"/>
          <c:tx>
            <c:strRef>
              <c:f>'[Graduation Rates 2013 to 2018.xlsx]Sheet1'!$A$3</c:f>
              <c:strCache>
                <c:ptCount val="1"/>
                <c:pt idx="0">
                  <c:v>State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'[Graduation Rates 2013 to 2018.xlsx]Sheet1'!$H$1:$L$1</c:f>
              <c:strCache>
                <c:ptCount val="5"/>
                <c:pt idx="0">
                  <c:v>13/14</c:v>
                </c:pt>
                <c:pt idx="1">
                  <c:v>14/15</c:v>
                </c:pt>
                <c:pt idx="2">
                  <c:v>15/16</c:v>
                </c:pt>
                <c:pt idx="3">
                  <c:v>16/17</c:v>
                </c:pt>
                <c:pt idx="4">
                  <c:v>17/18</c:v>
                </c:pt>
              </c:strCache>
            </c:strRef>
          </c:cat>
          <c:val>
            <c:numRef>
              <c:f>'[Graduation Rates 2013 to 2018.xlsx]Sheet1'!$H$3:$L$3</c:f>
              <c:numCache>
                <c:formatCode>0.00%</c:formatCode>
                <c:ptCount val="5"/>
                <c:pt idx="0">
                  <c:v>0.89659999999999995</c:v>
                </c:pt>
                <c:pt idx="1">
                  <c:v>0.88890000000000002</c:v>
                </c:pt>
                <c:pt idx="2">
                  <c:v>0.89269999999999994</c:v>
                </c:pt>
                <c:pt idx="3">
                  <c:v>0.8911</c:v>
                </c:pt>
                <c:pt idx="4">
                  <c:v>0.88659999999999994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7-AE43-AAA1-DFD191A8B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568568"/>
        <c:axId val="2101819560"/>
      </c:lineChart>
      <c:catAx>
        <c:axId val="2053568568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01819560"/>
        <c:crosses val="autoZero"/>
        <c:auto val="1"/>
        <c:lblAlgn val="ctr"/>
        <c:lblOffset val="100"/>
        <c:noMultiLvlLbl val="0"/>
      </c:catAx>
      <c:valAx>
        <c:axId val="21018195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53568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638285698716729"/>
          <c:y val="0.17074260717410325"/>
          <c:w val="0.28143721221698498"/>
          <c:h val="0.1607370078740157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89175853018399"/>
          <c:y val="0.217391304347826"/>
          <c:w val="0.78844157480314903"/>
          <c:h val="0.5744362142479230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FF00"/>
              </a:solidFill>
            </a:ln>
          </c:spPr>
          <c:marker>
            <c:symbol val="square"/>
            <c:size val="6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cat>
            <c:strRef>
              <c:f>Sheet1!$I$1:$M$1</c:f>
              <c:strCache>
                <c:ptCount val="5"/>
                <c:pt idx="0">
                  <c:v>14/15</c:v>
                </c:pt>
                <c:pt idx="1">
                  <c:v>15/16</c:v>
                </c:pt>
                <c:pt idx="2">
                  <c:v>16/17</c:v>
                </c:pt>
                <c:pt idx="3">
                  <c:v>17/18</c:v>
                </c:pt>
                <c:pt idx="4">
                  <c:v>18/19</c:v>
                </c:pt>
              </c:strCache>
            </c:strRef>
          </c:cat>
          <c:val>
            <c:numRef>
              <c:f>Sheet1!$I$2:$M$2</c:f>
              <c:numCache>
                <c:formatCode>0.00</c:formatCode>
                <c:ptCount val="5"/>
                <c:pt idx="0">
                  <c:v>7.3473030000000001</c:v>
                </c:pt>
                <c:pt idx="1">
                  <c:v>7.1673689999999999</c:v>
                </c:pt>
                <c:pt idx="2">
                  <c:v>6.7634179999999997</c:v>
                </c:pt>
                <c:pt idx="3">
                  <c:v>6.2557989999999997</c:v>
                </c:pt>
                <c:pt idx="4">
                  <c:v>6.4517749999999996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4-9D41-A0DE-55378C7D6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0060104"/>
        <c:axId val="2132777800"/>
      </c:lineChart>
      <c:catAx>
        <c:axId val="-21300601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/>
        <c:numFmt formatCode="General" sourceLinked="0"/>
        <c:majorTickMark val="out"/>
        <c:minorTickMark val="none"/>
        <c:tickLblPos val="nextTo"/>
        <c:crossAx val="2132777800"/>
        <c:crosses val="autoZero"/>
        <c:auto val="1"/>
        <c:lblAlgn val="ctr"/>
        <c:lblOffset val="100"/>
        <c:noMultiLvlLbl val="0"/>
      </c:catAx>
      <c:valAx>
        <c:axId val="2132777800"/>
        <c:scaling>
          <c:orientation val="minMax"/>
          <c:min val="4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-21300601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45386137077699"/>
          <c:y val="0.194661597643806"/>
          <c:w val="0.74658651728936598"/>
          <c:h val="0.615956942091098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FF00"/>
            </a:solidFill>
            <a:ln>
              <a:solidFill>
                <a:srgbClr val="00FF00"/>
              </a:solidFill>
            </a:ln>
          </c:spPr>
          <c:invertIfNegative val="0"/>
          <c:cat>
            <c:strRef>
              <c:f>Sheet1!$I$1:$M$1</c:f>
              <c:strCache>
                <c:ptCount val="5"/>
                <c:pt idx="0">
                  <c:v>14/15</c:v>
                </c:pt>
                <c:pt idx="1">
                  <c:v>15/16</c:v>
                </c:pt>
                <c:pt idx="2">
                  <c:v>16/17</c:v>
                </c:pt>
                <c:pt idx="3">
                  <c:v>17/18</c:v>
                </c:pt>
                <c:pt idx="4">
                  <c:v>18/19</c:v>
                </c:pt>
              </c:strCache>
            </c:strRef>
          </c:cat>
          <c:val>
            <c:numRef>
              <c:f>Sheet1!$I$2:$M$2</c:f>
              <c:numCache>
                <c:formatCode>"$"#,##0.00</c:formatCode>
                <c:ptCount val="5"/>
                <c:pt idx="0">
                  <c:v>676.02</c:v>
                </c:pt>
                <c:pt idx="1">
                  <c:v>701.22</c:v>
                </c:pt>
                <c:pt idx="2">
                  <c:v>711.44989699999996</c:v>
                </c:pt>
                <c:pt idx="3">
                  <c:v>718.687815</c:v>
                </c:pt>
                <c:pt idx="4">
                  <c:v>754.46154300000001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7-8A44-AD8C-7160645D0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357816"/>
        <c:axId val="2072354824"/>
      </c:barChart>
      <c:catAx>
        <c:axId val="2072357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2072354824"/>
        <c:crosses val="autoZero"/>
        <c:auto val="1"/>
        <c:lblAlgn val="l"/>
        <c:lblOffset val="100"/>
        <c:noMultiLvlLbl val="0"/>
      </c:catAx>
      <c:valAx>
        <c:axId val="207235482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2072357816"/>
        <c:crosses val="autoZero"/>
        <c:crossBetween val="between"/>
        <c:majorUnit val="25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368798412393603E-2"/>
          <c:y val="0.23828818416046599"/>
          <c:w val="0.83517422391166596"/>
          <c:h val="0.653211490765489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General Fund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Sheet1!$J$1:$N$1</c:f>
              <c:strCache>
                <c:ptCount val="5"/>
                <c:pt idx="0">
                  <c:v>14/15 (1.25708)</c:v>
                </c:pt>
                <c:pt idx="1">
                  <c:v>15/16 (1.25580)</c:v>
                </c:pt>
                <c:pt idx="2">
                  <c:v>16/17 (1.25489)</c:v>
                </c:pt>
                <c:pt idx="3">
                  <c:v>17/18 (1.26899)</c:v>
                </c:pt>
                <c:pt idx="4">
                  <c:v>18/19 (1.27076)</c:v>
                </c:pt>
              </c:strCache>
            </c:strRef>
          </c:cat>
          <c:val>
            <c:numRef>
              <c:f>Sheet1!$J$2:$N$2</c:f>
              <c:numCache>
                <c:formatCode>0.000000</c:formatCode>
                <c:ptCount val="5"/>
                <c:pt idx="0" formatCode="0.00000">
                  <c:v>0.98470000000000002</c:v>
                </c:pt>
                <c:pt idx="1">
                  <c:v>1.0467010000000001</c:v>
                </c:pt>
                <c:pt idx="2" formatCode="0.00000">
                  <c:v>1.0467310000000001</c:v>
                </c:pt>
                <c:pt idx="3" formatCode="0.00000">
                  <c:v>1.0485100000000001</c:v>
                </c:pt>
                <c:pt idx="4" formatCode="0.00000">
                  <c:v>1.0488599999999999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51-6F4C-9668-8445750E2EB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Bond Fund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Sheet1!$J$1:$N$1</c:f>
              <c:strCache>
                <c:ptCount val="5"/>
                <c:pt idx="0">
                  <c:v>14/15 (1.25708)</c:v>
                </c:pt>
                <c:pt idx="1">
                  <c:v>15/16 (1.25580)</c:v>
                </c:pt>
                <c:pt idx="2">
                  <c:v>16/17 (1.25489)</c:v>
                </c:pt>
                <c:pt idx="3">
                  <c:v>17/18 (1.26899)</c:v>
                </c:pt>
                <c:pt idx="4">
                  <c:v>18/19 (1.27076)</c:v>
                </c:pt>
              </c:strCache>
            </c:strRef>
          </c:cat>
          <c:val>
            <c:numRef>
              <c:f>Sheet1!$J$3:$N$3</c:f>
              <c:numCache>
                <c:formatCode>0.000000</c:formatCode>
                <c:ptCount val="5"/>
                <c:pt idx="0" formatCode="0.00000">
                  <c:v>0.22305</c:v>
                </c:pt>
                <c:pt idx="1">
                  <c:v>0.196719</c:v>
                </c:pt>
                <c:pt idx="2" formatCode="0.00000">
                  <c:v>0.17927499999999999</c:v>
                </c:pt>
                <c:pt idx="3" formatCode="0.00000">
                  <c:v>0.18159</c:v>
                </c:pt>
                <c:pt idx="4" formatCode="0.00000">
                  <c:v>0.17413999999999999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51-6F4C-9668-8445750E2EB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Building Fund</c:v>
                </c:pt>
              </c:strCache>
            </c:strRef>
          </c:tx>
          <c:spPr>
            <a:solidFill>
              <a:srgbClr val="17ED53"/>
            </a:solidFill>
          </c:spPr>
          <c:invertIfNegative val="0"/>
          <c:cat>
            <c:strRef>
              <c:f>Sheet1!$J$1:$N$1</c:f>
              <c:strCache>
                <c:ptCount val="5"/>
                <c:pt idx="0">
                  <c:v>14/15 (1.25708)</c:v>
                </c:pt>
                <c:pt idx="1">
                  <c:v>15/16 (1.25580)</c:v>
                </c:pt>
                <c:pt idx="2">
                  <c:v>16/17 (1.25489)</c:v>
                </c:pt>
                <c:pt idx="3">
                  <c:v>17/18 (1.26899)</c:v>
                </c:pt>
                <c:pt idx="4">
                  <c:v>18/19 (1.27076)</c:v>
                </c:pt>
              </c:strCache>
            </c:strRef>
          </c:cat>
          <c:val>
            <c:numRef>
              <c:f>Sheet1!$J$4:$N$4</c:f>
              <c:numCache>
                <c:formatCode>0.000000</c:formatCode>
                <c:ptCount val="5"/>
                <c:pt idx="0" formatCode="0.00000">
                  <c:v>2.7150000000000001E-2</c:v>
                </c:pt>
                <c:pt idx="1">
                  <c:v>1.5839999999999999E-3</c:v>
                </c:pt>
                <c:pt idx="2" formatCode="0.00000">
                  <c:v>3.0109999999999998E-3</c:v>
                </c:pt>
                <c:pt idx="3" formatCode="0.00000">
                  <c:v>0</c:v>
                </c:pt>
                <c:pt idx="4" formatCode="0.00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51-6F4C-9668-8445750E2EB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QCPUF</c:v>
                </c:pt>
              </c:strCache>
            </c:strRef>
          </c:tx>
          <c:spPr>
            <a:solidFill>
              <a:srgbClr val="660066"/>
            </a:solidFill>
            <a:ln>
              <a:solidFill>
                <a:srgbClr val="660066"/>
              </a:solidFill>
            </a:ln>
          </c:spPr>
          <c:invertIfNegative val="0"/>
          <c:cat>
            <c:strRef>
              <c:f>Sheet1!$J$1:$N$1</c:f>
              <c:strCache>
                <c:ptCount val="5"/>
                <c:pt idx="0">
                  <c:v>14/15 (1.25708)</c:v>
                </c:pt>
                <c:pt idx="1">
                  <c:v>15/16 (1.25580)</c:v>
                </c:pt>
                <c:pt idx="2">
                  <c:v>16/17 (1.25489)</c:v>
                </c:pt>
                <c:pt idx="3">
                  <c:v>17/18 (1.26899)</c:v>
                </c:pt>
                <c:pt idx="4">
                  <c:v>18/19 (1.27076)</c:v>
                </c:pt>
              </c:strCache>
            </c:strRef>
          </c:cat>
          <c:val>
            <c:numRef>
              <c:f>Sheet1!$J$5:$N$5</c:f>
              <c:numCache>
                <c:formatCode>0.000000</c:formatCode>
                <c:ptCount val="5"/>
                <c:pt idx="0" formatCode="0.00000">
                  <c:v>2.2179999999999998E-2</c:v>
                </c:pt>
                <c:pt idx="1">
                  <c:v>1.0802000000000001E-2</c:v>
                </c:pt>
                <c:pt idx="2" formatCode="0.00000">
                  <c:v>2.5870000000000001E-2</c:v>
                </c:pt>
                <c:pt idx="3" formatCode="0.00000">
                  <c:v>3.8899999999999997E-2</c:v>
                </c:pt>
                <c:pt idx="4" formatCode="0.00000">
                  <c:v>4.7759999999999997E-2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51-6F4C-9668-8445750E2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7483208"/>
        <c:axId val="2108513192"/>
      </c:barChart>
      <c:catAx>
        <c:axId val="2137483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08513192"/>
        <c:crosses val="autoZero"/>
        <c:auto val="1"/>
        <c:lblAlgn val="ctr"/>
        <c:lblOffset val="100"/>
        <c:noMultiLvlLbl val="0"/>
      </c:catAx>
      <c:valAx>
        <c:axId val="2108513192"/>
        <c:scaling>
          <c:orientation val="minMax"/>
          <c:min val="0"/>
        </c:scaling>
        <c:delete val="0"/>
        <c:axPos val="l"/>
        <c:majorGridlines/>
        <c:numFmt formatCode="_(&quot;$&quot;* #,##0.0_);_(&quot;$&quot;* \(#,##0.0\);_(&quot;$&quot;* &quot;-&quot;?_);_(@_)" sourceLinked="0"/>
        <c:majorTickMark val="out"/>
        <c:minorTickMark val="none"/>
        <c:tickLblPos val="nextTo"/>
        <c:crossAx val="2137483208"/>
        <c:crosses val="autoZero"/>
        <c:crossBetween val="between"/>
        <c:minorUnit val="0.04"/>
      </c:valAx>
    </c:plotArea>
    <c:legend>
      <c:legendPos val="r"/>
      <c:layout>
        <c:manualLayout>
          <c:xMode val="edge"/>
          <c:yMode val="edge"/>
          <c:x val="0.54793310857357602"/>
          <c:y val="7.75464202444365E-4"/>
          <c:w val="0.32882812924246502"/>
          <c:h val="0.2460056878853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0.01415</cdr:y>
    </cdr:from>
    <cdr:to>
      <cdr:x>1</cdr:x>
      <cdr:y>0.19811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38101"/>
          <a:ext cx="4178300" cy="4952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rPr>
            <a:t>State Aid</a:t>
          </a:r>
          <a:r>
            <a:rPr lang="en-US" sz="2000" b="1" cap="none" spc="0" baseline="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rPr>
            <a:t> </a:t>
          </a:r>
          <a:r>
            <a:rPr lang="en-US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rPr>
            <a:t>(Millions)</a:t>
          </a:r>
        </a:p>
        <a:p xmlns:a="http://schemas.openxmlformats.org/drawingml/2006/main">
          <a:pPr algn="ctr"/>
          <a:endParaRPr lang="en-US" sz="2800" b="1" cap="none" spc="0" dirty="0">
            <a:ln w="12700">
              <a:solidFill>
                <a:schemeClr val="tx1"/>
              </a:solidFill>
              <a:prstDash val="solid"/>
            </a:ln>
            <a:solidFill>
              <a:schemeClr val="tx1"/>
            </a:solidFill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0.12116</cdr:x>
      <cdr:y>0</cdr:y>
    </cdr:from>
    <cdr:to>
      <cdr:x>0.90411</cdr:x>
      <cdr:y>0.21274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47761" y="0"/>
          <a:ext cx="224720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cap="none" spc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rPr>
            <a:t>Assessed</a:t>
          </a:r>
          <a:r>
            <a:rPr lang="en-US" sz="2000" b="1" cap="none" spc="0" baseline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rPr>
            <a:t> Valuation </a:t>
          </a:r>
        </a:p>
        <a:p xmlns:a="http://schemas.openxmlformats.org/drawingml/2006/main">
          <a:pPr algn="ctr"/>
          <a:r>
            <a:rPr lang="en-US" sz="2000" b="1" cap="none" spc="0" baseline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rPr>
            <a:t>(Millions)</a:t>
          </a:r>
          <a:endParaRPr lang="en-US" sz="2000" b="1" cap="none" spc="0">
            <a:ln w="12700">
              <a:solidFill>
                <a:schemeClr val="tx1"/>
              </a:solidFill>
              <a:prstDash val="solid"/>
            </a:ln>
            <a:solidFill>
              <a:schemeClr val="tx1"/>
            </a:solidFill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0.11653</cdr:x>
      <cdr:y>0.03423</cdr:y>
    </cdr:from>
    <cdr:to>
      <cdr:x>0.62454</cdr:x>
      <cdr:y>0.2144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65667" y="99401"/>
          <a:ext cx="203015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US" sz="2800" b="1" cap="none" spc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rPr>
            <a:t>Tax Levies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4D3A3-B460-954B-940F-1D8BB33787EE}" type="datetimeFigureOut">
              <a:rPr lang="en-US" smtClean="0"/>
              <a:t>6/7/19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549BB-A7BA-634F-9FD5-7812236D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49BB-A7BA-634F-9FD5-7812236DF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5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49BB-A7BA-634F-9FD5-7812236DFC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5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49BB-A7BA-634F-9FD5-7812236DFC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68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49BB-A7BA-634F-9FD5-7812236DFC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49BB-A7BA-634F-9FD5-7812236DFC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7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49BB-A7BA-634F-9FD5-7812236DF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07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49BB-A7BA-634F-9FD5-7812236DFC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0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49BB-A7BA-634F-9FD5-7812236DFC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49BB-A7BA-634F-9FD5-7812236DFC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10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49BB-A7BA-634F-9FD5-7812236DFC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32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49BB-A7BA-634F-9FD5-7812236DFC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08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49BB-A7BA-634F-9FD5-7812236DFC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C70E3-A565-304D-BCE1-5F9920ED5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1C799-2F60-7044-8DFF-65F992CB1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4BE0-280F-884E-91CF-20B3EDFB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AD3E-DCDD-104F-B639-F3ED0890E44A}" type="datetimeFigureOut">
              <a:rPr lang="en-US" smtClean="0"/>
              <a:t>6/7/19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3C6A7-C16B-294C-B82B-6270A55C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570ED-ECC8-E44B-B183-3E5E147C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020-82EE-DD43-B0D4-D5A6E9BB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9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FADE-C04F-0641-8ED8-183F4D98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1843-4C37-BE4D-9FF9-D5DEB868F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A48AB-AD31-814A-B499-8FB71C4A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AD3E-DCDD-104F-B639-F3ED0890E44A}" type="datetimeFigureOut">
              <a:rPr lang="en-US" smtClean="0"/>
              <a:t>6/7/19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51D30-2BAF-CC44-A6F1-0BB9E6C4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4719-1197-5649-9076-8D92438C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020-82EE-DD43-B0D4-D5A6E9BB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FE4C9-6E0F-E947-B1BD-3DA17C449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5AAE9-C9A1-084B-B292-4E22CEA2D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8B88C-BAEB-A942-BCC5-CE68A814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AD3E-DCDD-104F-B639-F3ED0890E44A}" type="datetimeFigureOut">
              <a:rPr lang="en-US" smtClean="0"/>
              <a:t>6/7/19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7F46A-796C-3F41-9D9C-B8202252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A9D9E-8CDB-AC46-8CF8-4D480E04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020-82EE-DD43-B0D4-D5A6E9BB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2AF9D-274F-AE46-AA05-6DDAE54B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8620C-A1E9-DD46-A773-16A6C5667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D02BE-0B00-DB47-992F-A20C246C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AD3E-DCDD-104F-B639-F3ED0890E44A}" type="datetimeFigureOut">
              <a:rPr lang="en-US" smtClean="0"/>
              <a:t>6/7/19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44761-9F4C-2B4A-8C7B-3B13700C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26C38-417B-5245-A3F7-1E3DCCDC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020-82EE-DD43-B0D4-D5A6E9BB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3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7B4A-E225-5042-B938-9AFF4984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001CA-3DB5-D04A-B09B-8A5BEA5AE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46008-131B-6947-B563-22B7B27B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AD3E-DCDD-104F-B639-F3ED0890E44A}" type="datetimeFigureOut">
              <a:rPr lang="en-US" smtClean="0"/>
              <a:t>6/7/19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DBBA1-BA70-2F48-AE87-4A9BF449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3A5C9-6C95-E047-996E-42B64CBC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020-82EE-DD43-B0D4-D5A6E9BB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3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436C-B47D-0D4E-B976-EE1B55A5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87434-5B15-294F-B1A3-13579717F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72272-2B24-0E4F-839C-83AD1A643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5E045-D0B0-2C42-9F60-6D417284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AD3E-DCDD-104F-B639-F3ED0890E44A}" type="datetimeFigureOut">
              <a:rPr lang="en-US" smtClean="0"/>
              <a:t>6/7/19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B90FC-3F3A-9246-94B0-335C3776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27B78-BC37-084A-9AB3-CE1B996A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020-82EE-DD43-B0D4-D5A6E9BB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0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42D4-14F8-554B-8BC7-B8855D3D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F7B9B-EF06-A242-917A-A3CA9C1D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F48FA-BFC7-D34D-9114-2314F1C99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5C408-CF56-D346-9A77-A7BB94F02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D05404-F1B0-C641-8FAA-3CC7A5EEF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526B8-6444-DC4C-87E2-3281D9B8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AD3E-DCDD-104F-B639-F3ED0890E44A}" type="datetimeFigureOut">
              <a:rPr lang="en-US" smtClean="0"/>
              <a:t>6/7/19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0BC1CC-954B-A648-94B2-7894C207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25062-ECD7-8E4D-B47D-507EB3B0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020-82EE-DD43-B0D4-D5A6E9BB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3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9B3F7-AA63-2041-91C2-BD43EFEA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9F080-0860-AC41-9825-6ACA4FFF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AD3E-DCDD-104F-B639-F3ED0890E44A}" type="datetimeFigureOut">
              <a:rPr lang="en-US" smtClean="0"/>
              <a:t>6/7/19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01DD1-F336-4A4F-9A86-5005B0CE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2187B-2281-5E46-9932-2A594B69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020-82EE-DD43-B0D4-D5A6E9BB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5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71802-4793-DB4D-BB4A-2B78DA38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AD3E-DCDD-104F-B639-F3ED0890E44A}" type="datetimeFigureOut">
              <a:rPr lang="en-US" smtClean="0"/>
              <a:t>6/7/19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4B55E-625E-B847-A504-FE28FC4B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AD72B-E265-F342-B52D-6B1BF285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020-82EE-DD43-B0D4-D5A6E9BB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1C94A-E6A5-1A4E-BC78-0F8C2FDA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2B1D8-500C-AF43-9CF6-51CD9509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5E821-556D-CE4F-A274-7494AEB8D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4DEE2-BE9F-3C45-B7B3-824F0040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AD3E-DCDD-104F-B639-F3ED0890E44A}" type="datetimeFigureOut">
              <a:rPr lang="en-US" smtClean="0"/>
              <a:t>6/7/19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1EF34-A84F-FE49-B174-94A8B6FF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B2E5C-2BA0-FF47-9823-5709A961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020-82EE-DD43-B0D4-D5A6E9BB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2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BC82-05F4-B843-AC67-E243D673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36C10-4E69-114A-A3B8-C2B7568CB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03909-3AC1-6840-BAA7-EB7A9652D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81083-94A5-074E-911C-E1D3D5CE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AD3E-DCDD-104F-B639-F3ED0890E44A}" type="datetimeFigureOut">
              <a:rPr lang="en-US" smtClean="0"/>
              <a:t>6/7/19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361D4-2418-6240-B811-19D8865F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1A640-C206-EE4B-B938-B9B4A872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020-82EE-DD43-B0D4-D5A6E9BB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2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646DAF-C291-7746-9045-77384B47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5D5E5-68FC-A446-85DC-AB315F9A2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FF396-6AD6-CF4A-8B77-DE98AFB7A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FAD3E-DCDD-104F-B639-F3ED0890E44A}" type="datetimeFigureOut">
              <a:rPr lang="en-US" smtClean="0"/>
              <a:t>6/7/19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6F117-5E76-6043-A8CC-6B2EDEE56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5185F-022D-F449-B53A-88C22B0AF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2B020-82EE-DD43-B0D4-D5A6E9BB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9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33DD-9C8C-E944-B88B-A44EA9B66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210" y="-14026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Plattsmouth Community Schools 2017-2018 Annual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C06E1-4A26-AD40-B664-154B7D1F8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014" y="47141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www.pcsd.org</a:t>
            </a:r>
            <a:endParaRPr lang="en-US" sz="3200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www.facebook.com</a:t>
            </a:r>
            <a:r>
              <a:rPr lang="en-US" sz="32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/pcsd68048</a:t>
            </a:r>
          </a:p>
          <a:p>
            <a:r>
              <a:rPr lang="en-US" sz="32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https://</a:t>
            </a:r>
            <a:r>
              <a:rPr lang="en-US" sz="3200" dirty="0" err="1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twitter.com</a:t>
            </a:r>
            <a:r>
              <a:rPr lang="en-US" sz="32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/PCSD68048_Supt</a:t>
            </a:r>
          </a:p>
          <a:p>
            <a:endParaRPr lang="en-US" dirty="0"/>
          </a:p>
        </p:txBody>
      </p:sp>
      <p:pic>
        <p:nvPicPr>
          <p:cNvPr id="4" name="Content Placeholder 3" descr="NAVY PCS Logo.jpg">
            <a:extLst>
              <a:ext uri="{FF2B5EF4-FFF2-40B4-BE49-F238E27FC236}">
                <a16:creationId xmlns:a16="http://schemas.microsoft.com/office/drawing/2014/main" id="{242084EC-9AD7-BB46-B351-5A32259F6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729" r="-77729"/>
          <a:stretch>
            <a:fillRect/>
          </a:stretch>
        </p:blipFill>
        <p:spPr>
          <a:xfrm>
            <a:off x="3917091" y="2120756"/>
            <a:ext cx="4149847" cy="24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7A3AB5-EE42-CE4B-B7AF-738C84AA8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FF1B6-C0A3-9342-82C6-E697D080A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91" y="535956"/>
            <a:ext cx="9876389" cy="57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85E955-49D0-2241-BFF0-CFC8435FE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16E23-EC75-414B-87EA-B793A64E4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51" y="287178"/>
            <a:ext cx="9955697" cy="62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F88D07-B47B-EA4D-98B5-CD72702A4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73144-DA8A-B043-92AE-B46F01B10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68" y="1060768"/>
            <a:ext cx="11379864" cy="54254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4DF1C8-2138-DB4D-970C-BA6EC7431596}"/>
              </a:ext>
            </a:extLst>
          </p:cNvPr>
          <p:cNvSpPr/>
          <p:nvPr/>
        </p:nvSpPr>
        <p:spPr>
          <a:xfrm>
            <a:off x="4942479" y="3244334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NSCAS</a:t>
            </a:r>
            <a:r>
              <a:rPr lang="en-US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US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English Language Arts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655E50-7A52-B042-980C-C90D0195CC0D}"/>
              </a:ext>
            </a:extLst>
          </p:cNvPr>
          <p:cNvSpPr/>
          <p:nvPr/>
        </p:nvSpPr>
        <p:spPr>
          <a:xfrm>
            <a:off x="4439559" y="371792"/>
            <a:ext cx="2951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English Language Arts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984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33DD-9C8C-E944-B88B-A44EA9B66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6680"/>
            <a:ext cx="9144000" cy="9519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Mathematics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B5713-4B8F-AD43-B710-6377EE0E0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845258"/>
            <a:ext cx="11536680" cy="582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2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BA8D67-2F8B-764E-AC17-56B971516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FC91A-6AA3-DA4A-ACC3-78FD2CCDB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963672"/>
            <a:ext cx="11460480" cy="56504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6967FB-4412-7744-B4AD-194C7D3F62D8}"/>
              </a:ext>
            </a:extLst>
          </p:cNvPr>
          <p:cNvSpPr/>
          <p:nvPr/>
        </p:nvSpPr>
        <p:spPr>
          <a:xfrm>
            <a:off x="5802702" y="378897"/>
            <a:ext cx="108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Science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943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1C63E4-21E6-3F48-B90F-DCA45AF47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901086"/>
              </p:ext>
            </p:extLst>
          </p:nvPr>
        </p:nvGraphicFramePr>
        <p:xfrm>
          <a:off x="2552700" y="945039"/>
          <a:ext cx="7086600" cy="480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0141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E43BD3-24B8-5B4F-814D-D505D0209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664333"/>
              </p:ext>
            </p:extLst>
          </p:nvPr>
        </p:nvGraphicFramePr>
        <p:xfrm>
          <a:off x="3383280" y="868203"/>
          <a:ext cx="5105400" cy="477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347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33DD-9C8C-E944-B88B-A44EA9B66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210" y="-140262"/>
            <a:ext cx="9144000" cy="2387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873755"/>
              </p:ext>
            </p:extLst>
          </p:nvPr>
        </p:nvGraphicFramePr>
        <p:xfrm>
          <a:off x="2971800" y="1138732"/>
          <a:ext cx="5532120" cy="411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1930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33DD-9C8C-E944-B88B-A44EA9B66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360" y="3429000"/>
            <a:ext cx="9144000" cy="2387600"/>
          </a:xfrm>
        </p:spPr>
        <p:txBody>
          <a:bodyPr>
            <a:noAutofit/>
          </a:bodyPr>
          <a:lstStyle/>
          <a:p>
            <a:pPr marL="18288" indent="0"/>
            <a:r>
              <a:rPr lang="en-US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Questions?</a:t>
            </a:r>
            <a:br>
              <a:rPr lang="en-US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en-US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Contact Supt. Dr. Richard E. Hasty</a:t>
            </a:r>
            <a:br>
              <a:rPr lang="en-US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en-US" dirty="0" err="1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rhasty@pcsd.org</a:t>
            </a:r>
            <a:br>
              <a:rPr lang="en-US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en-US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(402) 296-3361</a:t>
            </a:r>
            <a:br>
              <a:rPr lang="en-US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en-US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029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E0330-3B23-7844-86F0-17F0DC586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490" y="586946"/>
            <a:ext cx="4433995" cy="56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1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7DFDE6-110F-F74C-969F-0B742F49E6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9C7F02-1A57-3145-9CCF-7AE0D253F691}"/>
              </a:ext>
            </a:extLst>
          </p:cNvPr>
          <p:cNvSpPr txBox="1"/>
          <p:nvPr/>
        </p:nvSpPr>
        <p:spPr>
          <a:xfrm>
            <a:off x="2324986" y="260847"/>
            <a:ext cx="8002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Free/Reduced Meals</a:t>
            </a:r>
            <a:endParaRPr lang="en-US" sz="44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583518"/>
              </p:ext>
            </p:extLst>
          </p:nvPr>
        </p:nvGraphicFramePr>
        <p:xfrm>
          <a:off x="2532316" y="910311"/>
          <a:ext cx="7334698" cy="568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95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22508-4284-FE4A-A339-E40C4A913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24" y="314871"/>
            <a:ext cx="10172552" cy="622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70715-8BCD-364D-B1BF-FAEDC9561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41" y="3717282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65EA4-C980-7A48-BAE9-99AA1697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98" y="492096"/>
            <a:ext cx="9876175" cy="58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6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33DD-9C8C-E944-B88B-A44EA9B66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853" y="-105466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Average ACT Scores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7078CF26-75B1-A644-9AB3-B176D6F90B37}"/>
              </a:ext>
            </a:extLst>
          </p:cNvPr>
          <p:cNvSpPr txBox="1">
            <a:spLocks/>
          </p:cNvSpPr>
          <p:nvPr/>
        </p:nvSpPr>
        <p:spPr>
          <a:xfrm>
            <a:off x="1524000" y="366583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37957"/>
              </p:ext>
            </p:extLst>
          </p:nvPr>
        </p:nvGraphicFramePr>
        <p:xfrm>
          <a:off x="2597888" y="1396733"/>
          <a:ext cx="7269125" cy="474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476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33DD-9C8C-E944-B88B-A44EA9B66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980281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Graduation Rates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725116"/>
              </p:ext>
            </p:extLst>
          </p:nvPr>
        </p:nvGraphicFramePr>
        <p:xfrm>
          <a:off x="2846350" y="1412635"/>
          <a:ext cx="6499299" cy="503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890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B13E16-0E11-4B49-97DA-4E61D8D6B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9DF2A4-6097-CB4C-9F29-AE30223B2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81" y="216068"/>
            <a:ext cx="10718238" cy="642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8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C096AD8-1944-CA49-9042-3293E64F1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023388-FD39-D645-95E5-1DA4522A87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2F3D0-A3BC-F94D-BFCF-3A088EE0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1333"/>
            <a:ext cx="9144001" cy="65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9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71</Words>
  <Application>Microsoft Macintosh PowerPoint</Application>
  <PresentationFormat>Widescreen</PresentationFormat>
  <Paragraphs>28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Adobe Arabic</vt:lpstr>
      <vt:lpstr>Arial</vt:lpstr>
      <vt:lpstr>Calibri</vt:lpstr>
      <vt:lpstr>Calibri Light</vt:lpstr>
      <vt:lpstr>Office Theme</vt:lpstr>
      <vt:lpstr>Plattsmouth Community Schools 2017-2018 Annual Report</vt:lpstr>
      <vt:lpstr>PowerPoint Presentation</vt:lpstr>
      <vt:lpstr>PowerPoint Presentation</vt:lpstr>
      <vt:lpstr>PowerPoint Presentation</vt:lpstr>
      <vt:lpstr>PowerPoint Presentation</vt:lpstr>
      <vt:lpstr>Average ACT Scores</vt:lpstr>
      <vt:lpstr>Graduation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Mathematics</vt:lpstr>
      <vt:lpstr>PowerPoint Presentation</vt:lpstr>
      <vt:lpstr>PowerPoint Presentation</vt:lpstr>
      <vt:lpstr>PowerPoint Presentation</vt:lpstr>
      <vt:lpstr>PowerPoint Presentation</vt:lpstr>
      <vt:lpstr>Questions?  Contact Supt. Dr. Richard E. Hasty rhasty@pcsd.org (402) 296-3361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Plattsmouth Community Schools 2017-2018 Annual Report</dc:title>
  <dc:creator>Richard Hasty</dc:creator>
  <cp:lastModifiedBy>Richard Hasty</cp:lastModifiedBy>
  <cp:revision>13</cp:revision>
  <dcterms:created xsi:type="dcterms:W3CDTF">2019-06-05T16:25:41Z</dcterms:created>
  <dcterms:modified xsi:type="dcterms:W3CDTF">2019-06-07T14:51:32Z</dcterms:modified>
</cp:coreProperties>
</file>